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notesMasterIdLst>
    <p:notesMasterId r:id="rId4"/>
  </p:notesMasterIdLst>
  <p:sldIdLst>
    <p:sldId id="256" r:id="rId2"/>
    <p:sldId id="258" r:id="rId3"/>
  </p:sldIdLst>
  <p:sldSz cx="12192000" cy="6858000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000000"/>
          </p15:clr>
        </p15:guide>
        <p15:guide id="2" pos="3840">
          <p15:clr>
            <a:srgbClr val="000000"/>
          </p15:clr>
        </p15:guide>
      </p15:sldGuideLst>
    </p:ext>
    <p:ext uri="GoogleSlidesCustomDataVersion2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r:id="rId20" roundtripDataSignature="AMtx7mjX6C95FJSrfzbjfS4hHvc55qUoug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1" d="100"/>
          <a:sy n="81" d="100"/>
        </p:scale>
        <p:origin x="725" y="53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2" Type="http://schemas.openxmlformats.org/officeDocument/2006/relationships/slide" Target="slides/slide1.xml"/><Relationship Id="rId20" Type="http://customschemas.google.com/relationships/presentationmetadata" Target="metadata"/><Relationship Id="rId1" Type="http://schemas.openxmlformats.org/officeDocument/2006/relationships/slideMaster" Target="slideMasters/slideMaster1.xml"/><Relationship Id="rId24" Type="http://schemas.openxmlformats.org/officeDocument/2006/relationships/tableStyles" Target="tableStyles.xml"/><Relationship Id="rId23" Type="http://schemas.openxmlformats.org/officeDocument/2006/relationships/theme" Target="theme/theme1.xml"/><Relationship Id="rId4" Type="http://schemas.openxmlformats.org/officeDocument/2006/relationships/notesMaster" Target="notesMasters/notesMaster1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82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96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aslov i sadržaj" type="obj">
  <p:cSld name="OBJECT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18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" name="Google Shape;13;p18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4" name="Google Shape;14;p1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E5CA9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" name="Google Shape;15;p1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" name="Google Shape;16;p1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5CA91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E5CA9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5CA91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E5CA9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5CA91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E5CA9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5CA91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E5CA9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5CA91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E5CA9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5CA91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E5CA9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5CA91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E5CA9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5CA91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E5CA9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5CA91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E5CA9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komiti naslov i tekst" type="vertTitleAndTx">
  <p:cSld name="VERTICAL_TITLE_AND_VERTICAL_TEXT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21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21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2" name="Google Shape;32;p2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E5CA9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3" name="Google Shape;33;p2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4" name="Google Shape;34;p2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5CA91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E5CA9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5CA91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E5CA9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5CA91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E5CA9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5CA91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E5CA9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5CA91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E5CA9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5CA91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E5CA9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5CA91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E5CA9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5CA91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E5CA9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5CA91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E5CA9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p:transition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aslov i okomiti tekst" type="vertTx">
  <p:cSld name="VERTICAL_TEXT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2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7" name="Google Shape;37;p22"/>
          <p:cNvSpPr txBox="1">
            <a:spLocks noGrp="1"/>
          </p:cNvSpPr>
          <p:nvPr>
            <p:ph type="body" idx="1"/>
          </p:nvPr>
        </p:nvSpPr>
        <p:spPr>
          <a:xfrm rot="5400000">
            <a:off x="3920332" y="-1256507"/>
            <a:ext cx="4351337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8" name="Google Shape;38;p2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E5CA9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2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0" name="Google Shape;40;p2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5CA91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E5CA9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5CA91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E5CA9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5CA91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E5CA9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5CA91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E5CA9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5CA91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E5CA9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5CA91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E5CA9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5CA91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E5CA9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5CA91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E5CA9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5CA91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E5CA9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p:transition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lika s opisom" type="picTx">
  <p:cSld name="PICTURE_WITH_CAPTION_TEXT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23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200"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3" name="Google Shape;43;p23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44" name="Google Shape;44;p23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45" name="Google Shape;45;p2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E5CA9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6" name="Google Shape;46;p2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2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5CA91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E5CA9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5CA91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E5CA9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5CA91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E5CA9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5CA91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E5CA9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5CA91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E5CA9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5CA91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E5CA9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5CA91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E5CA9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5CA91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E5CA9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5CA91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E5CA9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razno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2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E5CA9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0" name="Google Shape;50;p2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2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5CA91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E5CA9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5CA91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E5CA9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5CA91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E5CA9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5CA91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E5CA9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5CA91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E5CA9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5CA91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E5CA9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5CA91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E5CA9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5CA91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E5CA9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5CA91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E5CA9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p:transition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Usporedba" type="twoTxTwoObj">
  <p:cSld name="TWO_OBJECTS_WITH_TEXT"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25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4" name="Google Shape;54;p25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55" name="Google Shape;55;p25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6" name="Google Shape;56;p25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57" name="Google Shape;57;p25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8" name="Google Shape;58;p2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E5CA9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2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2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5CA91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E5CA9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5CA91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E5CA9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5CA91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E5CA9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5CA91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E5CA9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5CA91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E5CA9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5CA91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E5CA9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5CA91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E5CA9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5CA91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E5CA9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5CA91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E5CA9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p:transition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va sadržaja" type="twoObj">
  <p:cSld name="TWO_OBJECTS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26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26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4" name="Google Shape;64;p26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5" name="Google Shape;65;p2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E5CA9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2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2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5CA91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E5CA9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5CA91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E5CA9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5CA91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E5CA9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5CA91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E5CA9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5CA91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E5CA9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5CA91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E5CA9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5CA91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E5CA9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5CA91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E5CA9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5CA91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E5CA9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p:transition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Zaglavlje sekcije" type="secHead">
  <p:cSld name="SECTION_HEADER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27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6000"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27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E5CA8F"/>
              </a:buClr>
              <a:buSzPts val="2400"/>
              <a:buNone/>
              <a:defRPr sz="2400">
                <a:solidFill>
                  <a:srgbClr val="E5CA8F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E5CA8F"/>
              </a:buClr>
              <a:buSzPts val="2000"/>
              <a:buNone/>
              <a:defRPr sz="2000">
                <a:solidFill>
                  <a:srgbClr val="E5CA8F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E5CA8F"/>
              </a:buClr>
              <a:buSzPts val="1800"/>
              <a:buNone/>
              <a:defRPr sz="1800">
                <a:solidFill>
                  <a:srgbClr val="E5CA8F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E5CA8F"/>
              </a:buClr>
              <a:buSzPts val="1600"/>
              <a:buNone/>
              <a:defRPr sz="1600">
                <a:solidFill>
                  <a:srgbClr val="E5CA8F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E5CA8F"/>
              </a:buClr>
              <a:buSzPts val="1600"/>
              <a:buNone/>
              <a:defRPr sz="1600">
                <a:solidFill>
                  <a:srgbClr val="E5CA8F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E5CA8F"/>
              </a:buClr>
              <a:buSzPts val="1600"/>
              <a:buNone/>
              <a:defRPr sz="1600">
                <a:solidFill>
                  <a:srgbClr val="E5CA8F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E5CA8F"/>
              </a:buClr>
              <a:buSzPts val="1600"/>
              <a:buNone/>
              <a:defRPr sz="1600">
                <a:solidFill>
                  <a:srgbClr val="E5CA8F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E5CA8F"/>
              </a:buClr>
              <a:buSzPts val="1600"/>
              <a:buNone/>
              <a:defRPr sz="1600">
                <a:solidFill>
                  <a:srgbClr val="E5CA8F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E5CA8F"/>
              </a:buClr>
              <a:buSzPts val="1600"/>
              <a:buNone/>
              <a:defRPr sz="1600">
                <a:solidFill>
                  <a:srgbClr val="E5CA8F"/>
                </a:solidFill>
              </a:defRPr>
            </a:lvl9pPr>
          </a:lstStyle>
          <a:p>
            <a:endParaRPr/>
          </a:p>
        </p:txBody>
      </p:sp>
      <p:sp>
        <p:nvSpPr>
          <p:cNvPr id="71" name="Google Shape;71;p2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E5CA9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2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2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5CA91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E5CA9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5CA91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E5CA9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5CA91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E5CA9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5CA91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E5CA9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5CA91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E5CA9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5CA91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E5CA9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5CA91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E5CA9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5CA91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E5CA9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5CA91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E5CA9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p:transition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aslovni slajd" type="title">
  <p:cSld name="TITLE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28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6000"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28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77" name="Google Shape;77;p2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E5CA9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2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2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5CA91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E5CA9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5CA91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E5CA9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5CA91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E5CA9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5CA91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E5CA9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5CA91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E5CA9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5CA91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E5CA9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5CA91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E5CA9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5CA91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E5CA9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5CA91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E5CA9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jp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1">
            <a:alphaModFix/>
          </a:blip>
          <a:stretch>
            <a:fillRect/>
          </a:stretch>
        </a:blip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7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p17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p1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E5CA9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9" name="Google Shape;9;p1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0" name="Google Shape;10;p1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5CA91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E5CA9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5CA91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E5CA9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5CA91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E5CA9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5CA91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E5CA9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5CA91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E5CA9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5CA91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E5CA9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5CA91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E5CA9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5CA91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E5CA9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5CA91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E5CA9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2" r:id="rId2"/>
    <p:sldLayoutId id="2147483653" r:id="rId3"/>
    <p:sldLayoutId id="2147483654" r:id="rId4"/>
    <p:sldLayoutId id="2147483655" r:id="rId5"/>
    <p:sldLayoutId id="2147483656" r:id="rId6"/>
    <p:sldLayoutId id="2147483657" r:id="rId7"/>
    <p:sldLayoutId id="2147483658" r:id="rId8"/>
    <p:sldLayoutId id="2147483659" r:id="rId9"/>
  </p:sldLayoutIdLst>
  <p:transition spd="slow">
    <p:fade/>
  </p:transition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DCB23E"/>
              </a:buClr>
              <a:buSzPts val="4400"/>
              <a:buFont typeface="Arial"/>
              <a:buNone/>
            </a:pPr>
            <a:r>
              <a:rPr lang="en-US" sz="4400" b="1" i="0" u="none">
                <a:solidFill>
                  <a:srgbClr val="00FFFF"/>
                </a:solidFill>
                <a:latin typeface="Arial"/>
                <a:ea typeface="Arial"/>
                <a:cs typeface="Arial"/>
                <a:sym typeface="Arial"/>
              </a:rPr>
              <a:t>ŽNK MEĐIMURJE  ČAKOVEC</a:t>
            </a:r>
            <a:br>
              <a:rPr lang="en-US" sz="4400" b="1" i="0" u="none">
                <a:solidFill>
                  <a:srgbClr val="00FFFF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4400" b="1" i="0" u="none">
                <a:solidFill>
                  <a:srgbClr val="00FFFF"/>
                </a:solidFill>
                <a:latin typeface="Arial"/>
                <a:ea typeface="Arial"/>
                <a:cs typeface="Arial"/>
                <a:sym typeface="Arial"/>
              </a:rPr>
              <a:t>CROATIA</a:t>
            </a:r>
            <a:endParaRPr>
              <a:solidFill>
                <a:srgbClr val="00FFFF"/>
              </a:solidFill>
            </a:endParaRPr>
          </a:p>
        </p:txBody>
      </p:sp>
      <p:sp>
        <p:nvSpPr>
          <p:cNvPr id="85" name="Google Shape;85;p1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28600" marR="0" lvl="0" indent="-22860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endParaRPr sz="2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28600" marR="0" lvl="0" indent="-22860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endParaRPr sz="2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28600" marR="0" lvl="0" indent="-22860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endParaRPr sz="2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28600" marR="0" lvl="0" indent="-50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endParaRPr sz="2800" b="0" i="0" u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86" name="Google Shape;86;p1"/>
          <p:cNvPicPr preferRelativeResize="0"/>
          <p:nvPr/>
        </p:nvPicPr>
        <p:blipFill rotWithShape="1">
          <a:blip r:embed="rId4">
            <a:alphaModFix/>
          </a:blip>
          <a:srcRect l="913" r="903"/>
          <a:stretch/>
        </p:blipFill>
        <p:spPr>
          <a:xfrm>
            <a:off x="4003675" y="2209800"/>
            <a:ext cx="3792537" cy="374808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3"/>
          <p:cNvSpPr txBox="1">
            <a:spLocks noGrp="1"/>
          </p:cNvSpPr>
          <p:nvPr>
            <p:ph type="title"/>
          </p:nvPr>
        </p:nvSpPr>
        <p:spPr>
          <a:xfrm>
            <a:off x="1550506" y="188911"/>
            <a:ext cx="8786188" cy="7515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/>
              <a:buNone/>
            </a:pPr>
            <a:r>
              <a:rPr lang="hr-HR" sz="3200" b="1" i="0" u="none" dirty="0">
                <a:solidFill>
                  <a:srgbClr val="00FFFF"/>
                </a:solidFill>
                <a:latin typeface="Calibri"/>
                <a:ea typeface="Calibri"/>
                <a:cs typeface="Calibri"/>
                <a:sym typeface="Calibri"/>
              </a:rPr>
              <a:t>ORGANIZACIJSKA STRUKTURA</a:t>
            </a:r>
            <a:r>
              <a:rPr lang="hr-HR" sz="3200" b="1" dirty="0">
                <a:solidFill>
                  <a:srgbClr val="00FFFF"/>
                </a:solidFill>
              </a:rPr>
              <a:t> / </a:t>
            </a:r>
            <a:r>
              <a:rPr lang="en-US" sz="3200" b="1" i="0" u="none" dirty="0">
                <a:solidFill>
                  <a:srgbClr val="00FFFF"/>
                </a:solidFill>
                <a:latin typeface="Calibri"/>
                <a:ea typeface="Calibri"/>
                <a:cs typeface="Calibri"/>
                <a:sym typeface="Calibri"/>
              </a:rPr>
              <a:t>ORGANIGRAM ŽNK MEĐIMURJE</a:t>
            </a:r>
            <a:endParaRPr sz="3200" dirty="0">
              <a:solidFill>
                <a:srgbClr val="00FFFF"/>
              </a:solidFill>
            </a:endParaRPr>
          </a:p>
        </p:txBody>
      </p:sp>
      <p:pic>
        <p:nvPicPr>
          <p:cNvPr id="99" name="Google Shape;99;p3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4">
            <a:alphaModFix/>
          </a:blip>
          <a:srcRect l="903" r="913"/>
          <a:stretch/>
        </p:blipFill>
        <p:spPr>
          <a:xfrm>
            <a:off x="181749" y="3303908"/>
            <a:ext cx="1125394" cy="1181660"/>
          </a:xfrm>
          <a:prstGeom prst="rect">
            <a:avLst/>
          </a:prstGeom>
          <a:noFill/>
          <a:ln>
            <a:noFill/>
          </a:ln>
        </p:spPr>
      </p:pic>
      <p:sp>
        <p:nvSpPr>
          <p:cNvPr id="100" name="Google Shape;100;p3"/>
          <p:cNvSpPr/>
          <p:nvPr/>
        </p:nvSpPr>
        <p:spPr>
          <a:xfrm rot="16200000">
            <a:off x="538575" y="3763633"/>
            <a:ext cx="2434273" cy="358775"/>
          </a:xfrm>
          <a:prstGeom prst="roundRect">
            <a:avLst>
              <a:gd name="adj" fmla="val 16667"/>
            </a:avLst>
          </a:prstGeom>
          <a:solidFill>
            <a:srgbClr val="00FFFF"/>
          </a:solidFill>
          <a:ln w="381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81717"/>
              </a:buClr>
              <a:buSzPts val="2400"/>
              <a:buFont typeface="Calibri"/>
              <a:buNone/>
            </a:pPr>
            <a:r>
              <a:rPr lang="en-US" sz="2000" b="1" i="0" u="none" strike="noStrike" cap="none" dirty="0">
                <a:solidFill>
                  <a:srgbClr val="181717"/>
                </a:solidFill>
                <a:latin typeface="Calibri"/>
                <a:ea typeface="Calibri"/>
                <a:cs typeface="Calibri"/>
                <a:sym typeface="Calibri"/>
              </a:rPr>
              <a:t>DIREKTOR KLUBA</a:t>
            </a:r>
          </a:p>
        </p:txBody>
      </p:sp>
      <p:sp>
        <p:nvSpPr>
          <p:cNvPr id="102" name="Google Shape;102;p3"/>
          <p:cNvSpPr/>
          <p:nvPr/>
        </p:nvSpPr>
        <p:spPr>
          <a:xfrm>
            <a:off x="3644222" y="1311277"/>
            <a:ext cx="2199445" cy="323850"/>
          </a:xfrm>
          <a:prstGeom prst="roundRect">
            <a:avLst>
              <a:gd name="adj" fmla="val 16667"/>
            </a:avLst>
          </a:prstGeom>
          <a:solidFill>
            <a:srgbClr val="00FFFF"/>
          </a:solidFill>
          <a:ln w="381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81717"/>
              </a:buClr>
              <a:buSzPts val="2400"/>
              <a:buFont typeface="Calibri"/>
              <a:buNone/>
            </a:pPr>
            <a:r>
              <a:rPr lang="hr-HR" sz="1800" b="1" dirty="0">
                <a:solidFill>
                  <a:srgbClr val="181717"/>
                </a:solidFill>
                <a:latin typeface="Calibri"/>
                <a:ea typeface="Calibri"/>
                <a:cs typeface="Calibri"/>
                <a:sym typeface="Calibri"/>
              </a:rPr>
              <a:t>TAJNIK</a:t>
            </a:r>
            <a:endParaRPr sz="1800" dirty="0"/>
          </a:p>
        </p:txBody>
      </p:sp>
      <p:sp>
        <p:nvSpPr>
          <p:cNvPr id="104" name="Google Shape;104;p3"/>
          <p:cNvSpPr/>
          <p:nvPr/>
        </p:nvSpPr>
        <p:spPr>
          <a:xfrm>
            <a:off x="5991941" y="2811784"/>
            <a:ext cx="1350202" cy="323850"/>
          </a:xfrm>
          <a:prstGeom prst="roundRect">
            <a:avLst>
              <a:gd name="adj" fmla="val 16667"/>
            </a:avLst>
          </a:prstGeom>
          <a:solidFill>
            <a:srgbClr val="8E7CC3"/>
          </a:solidFill>
          <a:ln w="381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81717"/>
              </a:buClr>
              <a:buSzPts val="2400"/>
              <a:buFont typeface="Calibri"/>
              <a:buNone/>
              <a:tabLst/>
              <a:defRPr/>
            </a:pPr>
            <a:r>
              <a:rPr lang="hr-HR" sz="1600" b="1" dirty="0">
                <a:solidFill>
                  <a:srgbClr val="181717"/>
                </a:solidFill>
                <a:latin typeface="Calibri"/>
                <a:ea typeface="Calibri"/>
                <a:cs typeface="Calibri"/>
                <a:sym typeface="Calibri"/>
              </a:rPr>
              <a:t>Pomoćni WA</a:t>
            </a:r>
            <a:endParaRPr kumimoji="0" lang="hr-HR" sz="16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" name="Google Shape;102;p3">
            <a:extLst>
              <a:ext uri="{FF2B5EF4-FFF2-40B4-BE49-F238E27FC236}">
                <a16:creationId xmlns:a16="http://schemas.microsoft.com/office/drawing/2014/main" id="{55691DE9-155D-88E9-34E7-0B4B576FB69B}"/>
              </a:ext>
            </a:extLst>
          </p:cNvPr>
          <p:cNvSpPr/>
          <p:nvPr/>
        </p:nvSpPr>
        <p:spPr>
          <a:xfrm>
            <a:off x="3631856" y="2811784"/>
            <a:ext cx="2199433" cy="323850"/>
          </a:xfrm>
          <a:prstGeom prst="roundRect">
            <a:avLst>
              <a:gd name="adj" fmla="val 16667"/>
            </a:avLst>
          </a:prstGeom>
          <a:solidFill>
            <a:srgbClr val="00FFFF"/>
          </a:solidFill>
          <a:ln w="381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81717"/>
              </a:buClr>
              <a:buSzPts val="2400"/>
              <a:buFont typeface="Calibri"/>
              <a:buNone/>
            </a:pPr>
            <a:r>
              <a:rPr lang="hr-HR" sz="1800" b="1" dirty="0">
                <a:solidFill>
                  <a:srgbClr val="181717"/>
                </a:solidFill>
                <a:latin typeface="Calibri"/>
                <a:ea typeface="Calibri"/>
                <a:cs typeface="Calibri"/>
                <a:sym typeface="Calibri"/>
              </a:rPr>
              <a:t>TRENER WA</a:t>
            </a:r>
            <a:endParaRPr sz="1800" dirty="0"/>
          </a:p>
        </p:txBody>
      </p:sp>
      <p:sp>
        <p:nvSpPr>
          <p:cNvPr id="3" name="Google Shape;104;p3">
            <a:extLst>
              <a:ext uri="{FF2B5EF4-FFF2-40B4-BE49-F238E27FC236}">
                <a16:creationId xmlns:a16="http://schemas.microsoft.com/office/drawing/2014/main" id="{D4FF5124-3FF5-EE7F-E193-9C83F46CBE60}"/>
              </a:ext>
            </a:extLst>
          </p:cNvPr>
          <p:cNvSpPr/>
          <p:nvPr/>
        </p:nvSpPr>
        <p:spPr>
          <a:xfrm>
            <a:off x="6038447" y="1303670"/>
            <a:ext cx="2339975" cy="323850"/>
          </a:xfrm>
          <a:prstGeom prst="roundRect">
            <a:avLst>
              <a:gd name="adj" fmla="val 16667"/>
            </a:avLst>
          </a:prstGeom>
          <a:solidFill>
            <a:srgbClr val="8E7CC3"/>
          </a:solidFill>
          <a:ln w="381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81717"/>
              </a:buClr>
              <a:buSzPts val="2400"/>
              <a:buFont typeface="Calibri"/>
              <a:buNone/>
              <a:tabLst/>
              <a:defRPr/>
            </a:pPr>
            <a:r>
              <a:rPr lang="hr-HR" sz="1600" b="1" dirty="0">
                <a:solidFill>
                  <a:srgbClr val="181717"/>
                </a:solidFill>
                <a:latin typeface="Calibri"/>
                <a:ea typeface="Calibri"/>
                <a:cs typeface="Calibri"/>
                <a:sym typeface="Calibri"/>
              </a:rPr>
              <a:t>RAČUNOVODSVO</a:t>
            </a:r>
            <a:endParaRPr kumimoji="0" lang="hr-HR" sz="16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4" name="Google Shape;102;p3">
            <a:extLst>
              <a:ext uri="{FF2B5EF4-FFF2-40B4-BE49-F238E27FC236}">
                <a16:creationId xmlns:a16="http://schemas.microsoft.com/office/drawing/2014/main" id="{26F1503B-ECA3-17FF-1BCE-F5314ED257C9}"/>
              </a:ext>
            </a:extLst>
          </p:cNvPr>
          <p:cNvSpPr/>
          <p:nvPr/>
        </p:nvSpPr>
        <p:spPr>
          <a:xfrm>
            <a:off x="3644222" y="3302388"/>
            <a:ext cx="2199434" cy="323850"/>
          </a:xfrm>
          <a:prstGeom prst="roundRect">
            <a:avLst>
              <a:gd name="adj" fmla="val 16667"/>
            </a:avLst>
          </a:prstGeom>
          <a:solidFill>
            <a:srgbClr val="00FFFF"/>
          </a:solidFill>
          <a:ln w="381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81717"/>
              </a:buClr>
              <a:buSzPts val="2400"/>
              <a:buFont typeface="Calibri"/>
              <a:buNone/>
            </a:pPr>
            <a:r>
              <a:rPr lang="hr-HR" sz="1800" b="1" dirty="0">
                <a:solidFill>
                  <a:srgbClr val="181717"/>
                </a:solidFill>
                <a:latin typeface="Calibri"/>
                <a:ea typeface="Calibri"/>
                <a:cs typeface="Calibri"/>
                <a:sym typeface="Calibri"/>
              </a:rPr>
              <a:t>LIJEČNIK WA</a:t>
            </a:r>
            <a:endParaRPr sz="1800" dirty="0"/>
          </a:p>
        </p:txBody>
      </p:sp>
      <p:sp>
        <p:nvSpPr>
          <p:cNvPr id="5" name="Google Shape;102;p3">
            <a:extLst>
              <a:ext uri="{FF2B5EF4-FFF2-40B4-BE49-F238E27FC236}">
                <a16:creationId xmlns:a16="http://schemas.microsoft.com/office/drawing/2014/main" id="{7A08F317-E742-C52F-01FC-819E8B814FCF}"/>
              </a:ext>
            </a:extLst>
          </p:cNvPr>
          <p:cNvSpPr/>
          <p:nvPr/>
        </p:nvSpPr>
        <p:spPr>
          <a:xfrm>
            <a:off x="3642624" y="4364565"/>
            <a:ext cx="2199434" cy="323850"/>
          </a:xfrm>
          <a:prstGeom prst="roundRect">
            <a:avLst>
              <a:gd name="adj" fmla="val 16667"/>
            </a:avLst>
          </a:prstGeom>
          <a:solidFill>
            <a:srgbClr val="00FFFF"/>
          </a:solidFill>
          <a:ln w="381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81717"/>
              </a:buClr>
              <a:buSzPts val="2400"/>
              <a:buFont typeface="Calibri"/>
              <a:buNone/>
            </a:pPr>
            <a:r>
              <a:rPr lang="hr-HR" sz="1800" b="1" dirty="0">
                <a:solidFill>
                  <a:srgbClr val="181717"/>
                </a:solidFill>
                <a:latin typeface="Calibri"/>
                <a:ea typeface="Calibri"/>
                <a:cs typeface="Calibri"/>
                <a:sym typeface="Calibri"/>
              </a:rPr>
              <a:t>VODITELJ ŠN</a:t>
            </a:r>
            <a:endParaRPr sz="1800" dirty="0"/>
          </a:p>
        </p:txBody>
      </p:sp>
      <p:sp>
        <p:nvSpPr>
          <p:cNvPr id="9" name="Google Shape;102;p3">
            <a:extLst>
              <a:ext uri="{FF2B5EF4-FFF2-40B4-BE49-F238E27FC236}">
                <a16:creationId xmlns:a16="http://schemas.microsoft.com/office/drawing/2014/main" id="{8761E72F-4838-6404-2E71-A0F737A81631}"/>
              </a:ext>
            </a:extLst>
          </p:cNvPr>
          <p:cNvSpPr/>
          <p:nvPr/>
        </p:nvSpPr>
        <p:spPr>
          <a:xfrm>
            <a:off x="3612512" y="5485795"/>
            <a:ext cx="2199433" cy="323850"/>
          </a:xfrm>
          <a:prstGeom prst="roundRect">
            <a:avLst>
              <a:gd name="adj" fmla="val 16667"/>
            </a:avLst>
          </a:prstGeom>
          <a:solidFill>
            <a:srgbClr val="00FFFF"/>
          </a:solidFill>
          <a:ln w="381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81717"/>
              </a:buClr>
              <a:buSzPts val="2400"/>
              <a:buFont typeface="Calibri"/>
              <a:buNone/>
            </a:pPr>
            <a:r>
              <a:rPr lang="hr-HR" sz="1800" b="1" dirty="0">
                <a:solidFill>
                  <a:srgbClr val="181717"/>
                </a:solidFill>
                <a:latin typeface="Calibri"/>
                <a:ea typeface="Calibri"/>
                <a:cs typeface="Calibri"/>
                <a:sym typeface="Calibri"/>
              </a:rPr>
              <a:t>ČASNIK SIGURNOST</a:t>
            </a:r>
            <a:endParaRPr sz="1800" dirty="0"/>
          </a:p>
        </p:txBody>
      </p:sp>
      <p:sp>
        <p:nvSpPr>
          <p:cNvPr id="11" name="Google Shape;104;p3">
            <a:extLst>
              <a:ext uri="{FF2B5EF4-FFF2-40B4-BE49-F238E27FC236}">
                <a16:creationId xmlns:a16="http://schemas.microsoft.com/office/drawing/2014/main" id="{A6062DFF-9E19-6397-CC32-A2AE8A8C32A2}"/>
              </a:ext>
            </a:extLst>
          </p:cNvPr>
          <p:cNvSpPr/>
          <p:nvPr/>
        </p:nvSpPr>
        <p:spPr>
          <a:xfrm>
            <a:off x="7514375" y="2811784"/>
            <a:ext cx="1350202" cy="323850"/>
          </a:xfrm>
          <a:prstGeom prst="roundRect">
            <a:avLst>
              <a:gd name="adj" fmla="val 16667"/>
            </a:avLst>
          </a:prstGeom>
          <a:solidFill>
            <a:srgbClr val="8E7CC3"/>
          </a:solidFill>
          <a:ln w="381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81717"/>
              </a:buClr>
              <a:buSzPts val="2400"/>
              <a:buFont typeface="Calibri"/>
              <a:buNone/>
              <a:tabLst/>
              <a:defRPr/>
            </a:pPr>
            <a:r>
              <a:rPr lang="hr-HR" sz="1600" b="1" dirty="0">
                <a:solidFill>
                  <a:srgbClr val="181717"/>
                </a:solidFill>
                <a:latin typeface="Calibri"/>
                <a:ea typeface="Calibri"/>
                <a:cs typeface="Calibri"/>
                <a:sym typeface="Calibri"/>
              </a:rPr>
              <a:t>Kondicija WA</a:t>
            </a:r>
            <a:endParaRPr kumimoji="0" lang="hr-HR" sz="16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3" name="Google Shape;104;p3">
            <a:extLst>
              <a:ext uri="{FF2B5EF4-FFF2-40B4-BE49-F238E27FC236}">
                <a16:creationId xmlns:a16="http://schemas.microsoft.com/office/drawing/2014/main" id="{ADDDFCA0-408A-0163-F2E0-35C327442740}"/>
              </a:ext>
            </a:extLst>
          </p:cNvPr>
          <p:cNvSpPr/>
          <p:nvPr/>
        </p:nvSpPr>
        <p:spPr>
          <a:xfrm>
            <a:off x="7989278" y="3299697"/>
            <a:ext cx="1843824" cy="323850"/>
          </a:xfrm>
          <a:prstGeom prst="roundRect">
            <a:avLst>
              <a:gd name="adj" fmla="val 16667"/>
            </a:avLst>
          </a:prstGeom>
          <a:solidFill>
            <a:srgbClr val="8E7CC3"/>
          </a:solidFill>
          <a:ln w="381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81717"/>
              </a:buClr>
              <a:buSzPts val="2400"/>
              <a:buFont typeface="Calibri"/>
              <a:buNone/>
              <a:tabLst/>
              <a:defRPr/>
            </a:pPr>
            <a:r>
              <a:rPr lang="hr-HR" sz="1600" b="1" dirty="0">
                <a:solidFill>
                  <a:srgbClr val="181717"/>
                </a:solidFill>
                <a:latin typeface="Calibri"/>
                <a:ea typeface="Calibri"/>
                <a:cs typeface="Calibri"/>
                <a:sym typeface="Calibri"/>
              </a:rPr>
              <a:t>LIJEČNIK ŠN</a:t>
            </a:r>
            <a:endParaRPr kumimoji="0" lang="hr-HR" sz="16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5" name="Google Shape;104;p3">
            <a:extLst>
              <a:ext uri="{FF2B5EF4-FFF2-40B4-BE49-F238E27FC236}">
                <a16:creationId xmlns:a16="http://schemas.microsoft.com/office/drawing/2014/main" id="{8EA96957-ED5E-9025-CFCC-AF84D2CD6BAB}"/>
              </a:ext>
            </a:extLst>
          </p:cNvPr>
          <p:cNvSpPr/>
          <p:nvPr/>
        </p:nvSpPr>
        <p:spPr>
          <a:xfrm>
            <a:off x="5991941" y="3299697"/>
            <a:ext cx="1843824" cy="323850"/>
          </a:xfrm>
          <a:prstGeom prst="roundRect">
            <a:avLst>
              <a:gd name="adj" fmla="val 16667"/>
            </a:avLst>
          </a:prstGeom>
          <a:solidFill>
            <a:srgbClr val="8E7CC3"/>
          </a:solidFill>
          <a:ln w="381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81717"/>
              </a:buClr>
              <a:buSzPts val="2400"/>
              <a:buFont typeface="Calibri"/>
              <a:buNone/>
              <a:tabLst/>
              <a:defRPr/>
            </a:pPr>
            <a:r>
              <a:rPr lang="hr-HR" sz="1500" b="1" dirty="0">
                <a:solidFill>
                  <a:srgbClr val="181717"/>
                </a:solidFill>
                <a:latin typeface="Calibri"/>
                <a:ea typeface="Calibri"/>
                <a:cs typeface="Calibri"/>
                <a:sym typeface="Calibri"/>
              </a:rPr>
              <a:t>FIZIOTERAPEUT WA</a:t>
            </a:r>
            <a:endParaRPr kumimoji="0" lang="hr-HR" sz="15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6" name="Google Shape;104;p3">
            <a:extLst>
              <a:ext uri="{FF2B5EF4-FFF2-40B4-BE49-F238E27FC236}">
                <a16:creationId xmlns:a16="http://schemas.microsoft.com/office/drawing/2014/main" id="{CEBDF911-6296-A5AB-B5A0-B89B9DBA6BD9}"/>
              </a:ext>
            </a:extLst>
          </p:cNvPr>
          <p:cNvSpPr/>
          <p:nvPr/>
        </p:nvSpPr>
        <p:spPr>
          <a:xfrm>
            <a:off x="6027554" y="3967281"/>
            <a:ext cx="1350202" cy="323850"/>
          </a:xfrm>
          <a:prstGeom prst="roundRect">
            <a:avLst>
              <a:gd name="adj" fmla="val 16667"/>
            </a:avLst>
          </a:prstGeom>
          <a:solidFill>
            <a:srgbClr val="8E7CC3"/>
          </a:solidFill>
          <a:ln w="381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81717"/>
              </a:buClr>
              <a:buSzPts val="2400"/>
              <a:buFont typeface="Calibri"/>
              <a:buNone/>
              <a:tabLst/>
              <a:defRPr/>
            </a:pPr>
            <a:r>
              <a:rPr lang="hr-HR" sz="1600" b="1" dirty="0">
                <a:solidFill>
                  <a:srgbClr val="181717"/>
                </a:solidFill>
                <a:latin typeface="Calibri"/>
                <a:ea typeface="Calibri"/>
                <a:cs typeface="Calibri"/>
                <a:sym typeface="Calibri"/>
              </a:rPr>
              <a:t> Trener U17</a:t>
            </a:r>
            <a:endParaRPr kumimoji="0" lang="hr-HR" sz="16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7" name="Google Shape;104;p3">
            <a:extLst>
              <a:ext uri="{FF2B5EF4-FFF2-40B4-BE49-F238E27FC236}">
                <a16:creationId xmlns:a16="http://schemas.microsoft.com/office/drawing/2014/main" id="{C5297E9C-6F0F-94DC-7CFA-013D1D0AF747}"/>
              </a:ext>
            </a:extLst>
          </p:cNvPr>
          <p:cNvSpPr/>
          <p:nvPr/>
        </p:nvSpPr>
        <p:spPr>
          <a:xfrm>
            <a:off x="7514375" y="3973365"/>
            <a:ext cx="1449551" cy="323850"/>
          </a:xfrm>
          <a:prstGeom prst="roundRect">
            <a:avLst>
              <a:gd name="adj" fmla="val 16667"/>
            </a:avLst>
          </a:prstGeom>
          <a:solidFill>
            <a:srgbClr val="8E7CC3"/>
          </a:solidFill>
          <a:ln w="381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81717"/>
              </a:buClr>
              <a:buSzPts val="2400"/>
              <a:buFont typeface="Calibri"/>
              <a:buNone/>
              <a:tabLst/>
              <a:defRPr/>
            </a:pPr>
            <a:r>
              <a:rPr lang="hr-HR" sz="1600" b="1" dirty="0">
                <a:solidFill>
                  <a:srgbClr val="181717"/>
                </a:solidFill>
                <a:latin typeface="Calibri"/>
                <a:ea typeface="Calibri"/>
                <a:cs typeface="Calibri"/>
                <a:sym typeface="Calibri"/>
              </a:rPr>
              <a:t> Trener U15</a:t>
            </a:r>
            <a:endParaRPr kumimoji="0" lang="hr-HR" sz="16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8" name="Google Shape;104;p3">
            <a:extLst>
              <a:ext uri="{FF2B5EF4-FFF2-40B4-BE49-F238E27FC236}">
                <a16:creationId xmlns:a16="http://schemas.microsoft.com/office/drawing/2014/main" id="{30595C0A-0F4F-DDCD-780E-4840297FD3BC}"/>
              </a:ext>
            </a:extLst>
          </p:cNvPr>
          <p:cNvSpPr/>
          <p:nvPr/>
        </p:nvSpPr>
        <p:spPr>
          <a:xfrm>
            <a:off x="9077783" y="3977176"/>
            <a:ext cx="1477417" cy="323850"/>
          </a:xfrm>
          <a:prstGeom prst="roundRect">
            <a:avLst>
              <a:gd name="adj" fmla="val 16667"/>
            </a:avLst>
          </a:prstGeom>
          <a:solidFill>
            <a:srgbClr val="8E7CC3"/>
          </a:solidFill>
          <a:ln w="381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81717"/>
              </a:buClr>
              <a:buSzPts val="2400"/>
              <a:buFont typeface="Calibri"/>
              <a:buNone/>
              <a:tabLst/>
              <a:defRPr/>
            </a:pPr>
            <a:r>
              <a:rPr lang="hr-HR" sz="1600" b="1" dirty="0">
                <a:solidFill>
                  <a:srgbClr val="181717"/>
                </a:solidFill>
                <a:latin typeface="Calibri"/>
                <a:ea typeface="Calibri"/>
                <a:cs typeface="Calibri"/>
                <a:sym typeface="Calibri"/>
              </a:rPr>
              <a:t> Trener U13</a:t>
            </a:r>
            <a:endParaRPr kumimoji="0" lang="hr-HR" sz="16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9" name="Google Shape;104;p3">
            <a:extLst>
              <a:ext uri="{FF2B5EF4-FFF2-40B4-BE49-F238E27FC236}">
                <a16:creationId xmlns:a16="http://schemas.microsoft.com/office/drawing/2014/main" id="{EC1AE206-3673-1C3A-F880-F855A7536857}"/>
              </a:ext>
            </a:extLst>
          </p:cNvPr>
          <p:cNvSpPr/>
          <p:nvPr/>
        </p:nvSpPr>
        <p:spPr>
          <a:xfrm>
            <a:off x="10663952" y="3989893"/>
            <a:ext cx="1449551" cy="323850"/>
          </a:xfrm>
          <a:prstGeom prst="roundRect">
            <a:avLst>
              <a:gd name="adj" fmla="val 16667"/>
            </a:avLst>
          </a:prstGeom>
          <a:solidFill>
            <a:srgbClr val="8E7CC3"/>
          </a:solidFill>
          <a:ln w="381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81717"/>
              </a:buClr>
              <a:buSzPts val="2400"/>
              <a:buFont typeface="Calibri"/>
              <a:buNone/>
              <a:tabLst/>
              <a:defRPr/>
            </a:pPr>
            <a:r>
              <a:rPr lang="hr-HR" sz="1600" b="1" dirty="0">
                <a:solidFill>
                  <a:srgbClr val="181717"/>
                </a:solidFill>
                <a:latin typeface="Calibri"/>
                <a:ea typeface="Calibri"/>
                <a:cs typeface="Calibri"/>
                <a:sym typeface="Calibri"/>
              </a:rPr>
              <a:t> Trener U10</a:t>
            </a:r>
            <a:endParaRPr kumimoji="0" lang="hr-HR" sz="16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1" name="Google Shape;102;p3">
            <a:extLst>
              <a:ext uri="{FF2B5EF4-FFF2-40B4-BE49-F238E27FC236}">
                <a16:creationId xmlns:a16="http://schemas.microsoft.com/office/drawing/2014/main" id="{E9BA55CB-BD3C-5066-CD0B-35E61039264E}"/>
              </a:ext>
            </a:extLst>
          </p:cNvPr>
          <p:cNvSpPr/>
          <p:nvPr/>
        </p:nvSpPr>
        <p:spPr>
          <a:xfrm>
            <a:off x="3612512" y="5912684"/>
            <a:ext cx="2199433" cy="323850"/>
          </a:xfrm>
          <a:prstGeom prst="roundRect">
            <a:avLst>
              <a:gd name="adj" fmla="val 16667"/>
            </a:avLst>
          </a:prstGeom>
          <a:solidFill>
            <a:srgbClr val="00FFFF"/>
          </a:solidFill>
          <a:ln w="381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81717"/>
              </a:buClr>
              <a:buSzPts val="2400"/>
              <a:buFont typeface="Calibri"/>
              <a:buNone/>
            </a:pPr>
            <a:r>
              <a:rPr lang="hr-HR" sz="1800" b="1" dirty="0">
                <a:solidFill>
                  <a:srgbClr val="181717"/>
                </a:solidFill>
                <a:latin typeface="Calibri"/>
                <a:ea typeface="Calibri"/>
                <a:cs typeface="Calibri"/>
                <a:sym typeface="Calibri"/>
              </a:rPr>
              <a:t>ČASNIK MEDIJI</a:t>
            </a:r>
            <a:endParaRPr sz="1800" dirty="0"/>
          </a:p>
        </p:txBody>
      </p:sp>
      <p:sp>
        <p:nvSpPr>
          <p:cNvPr id="23" name="Google Shape;102;p3">
            <a:extLst>
              <a:ext uri="{FF2B5EF4-FFF2-40B4-BE49-F238E27FC236}">
                <a16:creationId xmlns:a16="http://schemas.microsoft.com/office/drawing/2014/main" id="{FE6BB88E-60EA-08A1-441A-BF43E993B02A}"/>
              </a:ext>
            </a:extLst>
          </p:cNvPr>
          <p:cNvSpPr/>
          <p:nvPr/>
        </p:nvSpPr>
        <p:spPr>
          <a:xfrm>
            <a:off x="3612703" y="6339574"/>
            <a:ext cx="2199433" cy="323850"/>
          </a:xfrm>
          <a:prstGeom prst="roundRect">
            <a:avLst>
              <a:gd name="adj" fmla="val 16667"/>
            </a:avLst>
          </a:prstGeom>
          <a:solidFill>
            <a:srgbClr val="00FFFF"/>
          </a:solidFill>
          <a:ln w="381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81717"/>
              </a:buClr>
              <a:buSzPts val="2400"/>
              <a:buFont typeface="Calibri"/>
              <a:buNone/>
            </a:pPr>
            <a:r>
              <a:rPr lang="hr-HR" sz="1800" b="1" dirty="0">
                <a:solidFill>
                  <a:srgbClr val="181717"/>
                </a:solidFill>
                <a:latin typeface="Calibri"/>
                <a:ea typeface="Calibri"/>
                <a:cs typeface="Calibri"/>
                <a:sym typeface="Calibri"/>
              </a:rPr>
              <a:t>ČASNIK DOIZO</a:t>
            </a:r>
            <a:endParaRPr sz="1800" dirty="0"/>
          </a:p>
        </p:txBody>
      </p:sp>
      <p:sp>
        <p:nvSpPr>
          <p:cNvPr id="26" name="Google Shape;104;p3">
            <a:extLst>
              <a:ext uri="{FF2B5EF4-FFF2-40B4-BE49-F238E27FC236}">
                <a16:creationId xmlns:a16="http://schemas.microsoft.com/office/drawing/2014/main" id="{56C133DA-7400-C5EE-C0A6-04813479FE17}"/>
              </a:ext>
            </a:extLst>
          </p:cNvPr>
          <p:cNvSpPr/>
          <p:nvPr/>
        </p:nvSpPr>
        <p:spPr>
          <a:xfrm>
            <a:off x="9026789" y="2810307"/>
            <a:ext cx="1350202" cy="323850"/>
          </a:xfrm>
          <a:prstGeom prst="roundRect">
            <a:avLst>
              <a:gd name="adj" fmla="val 16667"/>
            </a:avLst>
          </a:prstGeom>
          <a:solidFill>
            <a:srgbClr val="8E7CC3"/>
          </a:solidFill>
          <a:ln w="381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81717"/>
              </a:buClr>
              <a:buSzPts val="2400"/>
              <a:buFont typeface="Calibri"/>
              <a:buNone/>
              <a:tabLst/>
              <a:defRPr/>
            </a:pPr>
            <a:r>
              <a:rPr lang="hr-HR" sz="1600" b="1" dirty="0">
                <a:solidFill>
                  <a:srgbClr val="181717"/>
                </a:solidFill>
                <a:latin typeface="Calibri"/>
                <a:ea typeface="Calibri"/>
                <a:cs typeface="Calibri"/>
                <a:sym typeface="Calibri"/>
              </a:rPr>
              <a:t>Vratarke WA</a:t>
            </a:r>
            <a:endParaRPr kumimoji="0" lang="hr-HR" sz="16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8" name="Google Shape;104;p3">
            <a:extLst>
              <a:ext uri="{FF2B5EF4-FFF2-40B4-BE49-F238E27FC236}">
                <a16:creationId xmlns:a16="http://schemas.microsoft.com/office/drawing/2014/main" id="{35E4305F-4E84-E225-DD1E-532E45CEC772}"/>
              </a:ext>
            </a:extLst>
          </p:cNvPr>
          <p:cNvSpPr/>
          <p:nvPr/>
        </p:nvSpPr>
        <p:spPr>
          <a:xfrm>
            <a:off x="10537643" y="2799227"/>
            <a:ext cx="1350202" cy="323850"/>
          </a:xfrm>
          <a:prstGeom prst="roundRect">
            <a:avLst>
              <a:gd name="adj" fmla="val 16667"/>
            </a:avLst>
          </a:prstGeom>
          <a:solidFill>
            <a:srgbClr val="8E7CC3"/>
          </a:solidFill>
          <a:ln w="381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81717"/>
              </a:buClr>
              <a:buSzPts val="2400"/>
              <a:buFont typeface="Calibri"/>
              <a:buNone/>
              <a:tabLst/>
              <a:defRPr/>
            </a:pPr>
            <a:r>
              <a:rPr lang="hr-HR" sz="1600" b="1" dirty="0">
                <a:solidFill>
                  <a:srgbClr val="181717"/>
                </a:solidFill>
                <a:latin typeface="Calibri"/>
                <a:ea typeface="Calibri"/>
                <a:cs typeface="Calibri"/>
                <a:sym typeface="Calibri"/>
              </a:rPr>
              <a:t>Analitika WA</a:t>
            </a:r>
            <a:endParaRPr kumimoji="0" lang="hr-HR" sz="16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9" name="Google Shape;104;p3">
            <a:extLst>
              <a:ext uri="{FF2B5EF4-FFF2-40B4-BE49-F238E27FC236}">
                <a16:creationId xmlns:a16="http://schemas.microsoft.com/office/drawing/2014/main" id="{84973CAD-9F50-C055-81A1-8B79FB4CE6E2}"/>
              </a:ext>
            </a:extLst>
          </p:cNvPr>
          <p:cNvSpPr/>
          <p:nvPr/>
        </p:nvSpPr>
        <p:spPr>
          <a:xfrm>
            <a:off x="7497366" y="4387673"/>
            <a:ext cx="1477417" cy="323850"/>
          </a:xfrm>
          <a:prstGeom prst="roundRect">
            <a:avLst>
              <a:gd name="adj" fmla="val 16667"/>
            </a:avLst>
          </a:prstGeom>
          <a:solidFill>
            <a:srgbClr val="8E7CC3"/>
          </a:solidFill>
          <a:ln w="381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81717"/>
              </a:buClr>
              <a:buSzPts val="2400"/>
              <a:buFont typeface="Calibri"/>
              <a:buNone/>
              <a:tabLst/>
              <a:defRPr/>
            </a:pPr>
            <a:r>
              <a:rPr lang="hr-HR" sz="1600" b="1" dirty="0">
                <a:solidFill>
                  <a:srgbClr val="181717"/>
                </a:solidFill>
                <a:latin typeface="Calibri"/>
                <a:ea typeface="Calibri"/>
                <a:cs typeface="Calibri"/>
                <a:sym typeface="Calibri"/>
              </a:rPr>
              <a:t>PSIHOLOG</a:t>
            </a:r>
            <a:endParaRPr kumimoji="0" lang="hr-HR" sz="16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1" name="Google Shape;104;p3">
            <a:extLst>
              <a:ext uri="{FF2B5EF4-FFF2-40B4-BE49-F238E27FC236}">
                <a16:creationId xmlns:a16="http://schemas.microsoft.com/office/drawing/2014/main" id="{B33338CA-60AE-9A53-2F1B-971B9DAB8435}"/>
              </a:ext>
            </a:extLst>
          </p:cNvPr>
          <p:cNvSpPr/>
          <p:nvPr/>
        </p:nvSpPr>
        <p:spPr>
          <a:xfrm>
            <a:off x="9094393" y="4387673"/>
            <a:ext cx="1477417" cy="323850"/>
          </a:xfrm>
          <a:prstGeom prst="roundRect">
            <a:avLst>
              <a:gd name="adj" fmla="val 16667"/>
            </a:avLst>
          </a:prstGeom>
          <a:solidFill>
            <a:srgbClr val="8E7CC3"/>
          </a:solidFill>
          <a:ln w="381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81717"/>
              </a:buClr>
              <a:buSzPts val="2400"/>
              <a:buFont typeface="Calibri"/>
              <a:buNone/>
              <a:tabLst/>
              <a:defRPr/>
            </a:pPr>
            <a:r>
              <a:rPr lang="hr-HR" sz="1600" b="1" dirty="0">
                <a:solidFill>
                  <a:srgbClr val="181717"/>
                </a:solidFill>
                <a:latin typeface="Calibri"/>
                <a:ea typeface="Calibri"/>
                <a:cs typeface="Calibri"/>
                <a:sym typeface="Calibri"/>
              </a:rPr>
              <a:t>NUTRICIONIST</a:t>
            </a:r>
            <a:endParaRPr kumimoji="0" lang="hr-HR" sz="16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96" name="Google Shape;104;p3">
            <a:extLst>
              <a:ext uri="{FF2B5EF4-FFF2-40B4-BE49-F238E27FC236}">
                <a16:creationId xmlns:a16="http://schemas.microsoft.com/office/drawing/2014/main" id="{5E24A56D-B21A-C04A-4505-EA1B6269ECF1}"/>
              </a:ext>
            </a:extLst>
          </p:cNvPr>
          <p:cNvSpPr/>
          <p:nvPr/>
        </p:nvSpPr>
        <p:spPr>
          <a:xfrm>
            <a:off x="7493708" y="4812405"/>
            <a:ext cx="1466560" cy="323850"/>
          </a:xfrm>
          <a:prstGeom prst="roundRect">
            <a:avLst>
              <a:gd name="adj" fmla="val 16667"/>
            </a:avLst>
          </a:prstGeom>
          <a:solidFill>
            <a:srgbClr val="8E7CC3"/>
          </a:solidFill>
          <a:ln w="381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81717"/>
              </a:buClr>
              <a:buSzPts val="2400"/>
              <a:buFont typeface="Calibri"/>
              <a:buNone/>
              <a:tabLst/>
              <a:defRPr/>
            </a:pPr>
            <a:r>
              <a:rPr kumimoji="0" lang="hr-HR" sz="1600" b="1" i="0" u="none" strike="noStrike" kern="0" cap="none" spc="0" normalizeH="0" baseline="0" noProof="0" dirty="0">
                <a:ln>
                  <a:noFill/>
                </a:ln>
                <a:solidFill>
                  <a:srgbClr val="181717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Vratarke ŠN</a:t>
            </a:r>
            <a:endParaRPr kumimoji="0" lang="hr-HR" sz="16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97" name="Google Shape;104;p3">
            <a:extLst>
              <a:ext uri="{FF2B5EF4-FFF2-40B4-BE49-F238E27FC236}">
                <a16:creationId xmlns:a16="http://schemas.microsoft.com/office/drawing/2014/main" id="{6790F3B0-EC37-7FB6-6B9C-4C6CDEBBFD66}"/>
              </a:ext>
            </a:extLst>
          </p:cNvPr>
          <p:cNvSpPr/>
          <p:nvPr/>
        </p:nvSpPr>
        <p:spPr>
          <a:xfrm>
            <a:off x="6027554" y="5488109"/>
            <a:ext cx="2199434" cy="323850"/>
          </a:xfrm>
          <a:prstGeom prst="roundRect">
            <a:avLst>
              <a:gd name="adj" fmla="val 16667"/>
            </a:avLst>
          </a:prstGeom>
          <a:solidFill>
            <a:srgbClr val="8E7CC3"/>
          </a:solidFill>
          <a:ln w="381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81717"/>
              </a:buClr>
              <a:buSzPts val="2400"/>
              <a:buFont typeface="Calibri"/>
              <a:buNone/>
              <a:tabLst/>
              <a:defRPr/>
            </a:pPr>
            <a:r>
              <a:rPr kumimoji="0" lang="hr-HR" sz="1600" b="1" i="0" u="none" strike="noStrike" kern="0" cap="none" spc="0" normalizeH="0" baseline="0" noProof="0" dirty="0">
                <a:ln>
                  <a:noFill/>
                </a:ln>
                <a:solidFill>
                  <a:srgbClr val="181717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REDARI</a:t>
            </a:r>
            <a:endParaRPr kumimoji="0" lang="hr-HR" sz="16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01" name="Google Shape;102;p3">
            <a:extLst>
              <a:ext uri="{FF2B5EF4-FFF2-40B4-BE49-F238E27FC236}">
                <a16:creationId xmlns:a16="http://schemas.microsoft.com/office/drawing/2014/main" id="{90981FD3-BB46-0960-E8E0-DBF0A8F65BD6}"/>
              </a:ext>
            </a:extLst>
          </p:cNvPr>
          <p:cNvSpPr/>
          <p:nvPr/>
        </p:nvSpPr>
        <p:spPr>
          <a:xfrm>
            <a:off x="3644222" y="1905856"/>
            <a:ext cx="2199433" cy="323850"/>
          </a:xfrm>
          <a:prstGeom prst="roundRect">
            <a:avLst>
              <a:gd name="adj" fmla="val 16667"/>
            </a:avLst>
          </a:prstGeom>
          <a:solidFill>
            <a:srgbClr val="00FFFF"/>
          </a:solidFill>
          <a:ln w="381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81717"/>
              </a:buClr>
              <a:buSzPts val="2400"/>
              <a:buFont typeface="Calibri"/>
              <a:buNone/>
            </a:pPr>
            <a:r>
              <a:rPr lang="hr-HR" sz="1800" b="1" dirty="0">
                <a:solidFill>
                  <a:srgbClr val="181717"/>
                </a:solidFill>
                <a:latin typeface="Calibri"/>
                <a:ea typeface="Calibri"/>
                <a:cs typeface="Calibri"/>
                <a:sym typeface="Calibri"/>
              </a:rPr>
              <a:t>MARKETING</a:t>
            </a:r>
            <a:endParaRPr sz="1800" dirty="0"/>
          </a:p>
        </p:txBody>
      </p:sp>
      <p:sp>
        <p:nvSpPr>
          <p:cNvPr id="103" name="Google Shape;104;p3">
            <a:extLst>
              <a:ext uri="{FF2B5EF4-FFF2-40B4-BE49-F238E27FC236}">
                <a16:creationId xmlns:a16="http://schemas.microsoft.com/office/drawing/2014/main" id="{5A1F6FF0-26E0-37E7-4D20-69AD695DC909}"/>
              </a:ext>
            </a:extLst>
          </p:cNvPr>
          <p:cNvSpPr/>
          <p:nvPr/>
        </p:nvSpPr>
        <p:spPr>
          <a:xfrm>
            <a:off x="6005769" y="4393903"/>
            <a:ext cx="1371987" cy="323850"/>
          </a:xfrm>
          <a:prstGeom prst="roundRect">
            <a:avLst>
              <a:gd name="adj" fmla="val 16667"/>
            </a:avLst>
          </a:prstGeom>
          <a:solidFill>
            <a:srgbClr val="8E7CC3"/>
          </a:solidFill>
          <a:ln w="381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81717"/>
              </a:buClr>
              <a:buSzPts val="2400"/>
              <a:buFont typeface="Calibri"/>
              <a:buNone/>
              <a:tabLst/>
              <a:defRPr/>
            </a:pPr>
            <a:r>
              <a:rPr kumimoji="0" lang="hr-HR" sz="1600" b="1" i="0" u="none" strike="noStrike" kern="0" cap="none" spc="0" normalizeH="0" baseline="0" noProof="0" dirty="0">
                <a:ln>
                  <a:noFill/>
                </a:ln>
                <a:solidFill>
                  <a:srgbClr val="181717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SKAUTING</a:t>
            </a:r>
            <a:endParaRPr kumimoji="0" lang="hr-HR" sz="16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07" name="Google Shape;100;p3">
            <a:extLst>
              <a:ext uri="{FF2B5EF4-FFF2-40B4-BE49-F238E27FC236}">
                <a16:creationId xmlns:a16="http://schemas.microsoft.com/office/drawing/2014/main" id="{11342272-A8DB-8996-E7CA-4AD7F5143D65}"/>
              </a:ext>
            </a:extLst>
          </p:cNvPr>
          <p:cNvSpPr/>
          <p:nvPr/>
        </p:nvSpPr>
        <p:spPr>
          <a:xfrm rot="16200000">
            <a:off x="1787203" y="3732872"/>
            <a:ext cx="2240754" cy="398577"/>
          </a:xfrm>
          <a:prstGeom prst="roundRect">
            <a:avLst>
              <a:gd name="adj" fmla="val 16667"/>
            </a:avLst>
          </a:prstGeom>
          <a:solidFill>
            <a:srgbClr val="00FFFF"/>
          </a:solidFill>
          <a:ln w="381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81717"/>
              </a:buClr>
              <a:buSzPts val="2400"/>
              <a:buFont typeface="Calibri"/>
              <a:buNone/>
            </a:pPr>
            <a:r>
              <a:rPr lang="hr-HR" b="1" i="0" u="none" strike="noStrike" cap="none" dirty="0">
                <a:solidFill>
                  <a:srgbClr val="181717"/>
                </a:solidFill>
                <a:latin typeface="Calibri"/>
                <a:ea typeface="Calibri"/>
                <a:cs typeface="Calibri"/>
                <a:sym typeface="Calibri"/>
              </a:rPr>
              <a:t>SPORTSKI </a:t>
            </a:r>
            <a:r>
              <a:rPr lang="en-US" b="1" i="0" u="none" strike="noStrike" cap="none" dirty="0">
                <a:solidFill>
                  <a:srgbClr val="181717"/>
                </a:solidFill>
                <a:latin typeface="Calibri"/>
                <a:ea typeface="Calibri"/>
                <a:cs typeface="Calibri"/>
                <a:sym typeface="Calibri"/>
              </a:rPr>
              <a:t>DIREKTOR </a:t>
            </a:r>
          </a:p>
        </p:txBody>
      </p:sp>
      <p:sp>
        <p:nvSpPr>
          <p:cNvPr id="108" name="Google Shape;100;p3">
            <a:extLst>
              <a:ext uri="{FF2B5EF4-FFF2-40B4-BE49-F238E27FC236}">
                <a16:creationId xmlns:a16="http://schemas.microsoft.com/office/drawing/2014/main" id="{56CC2398-28E6-9CB9-F0DA-CE4955CED119}"/>
              </a:ext>
            </a:extLst>
          </p:cNvPr>
          <p:cNvSpPr/>
          <p:nvPr/>
        </p:nvSpPr>
        <p:spPr>
          <a:xfrm rot="16200000">
            <a:off x="2327464" y="5875318"/>
            <a:ext cx="1177626" cy="398577"/>
          </a:xfrm>
          <a:prstGeom prst="roundRect">
            <a:avLst>
              <a:gd name="adj" fmla="val 16667"/>
            </a:avLst>
          </a:prstGeom>
          <a:solidFill>
            <a:srgbClr val="00FFFF"/>
          </a:solidFill>
          <a:ln w="381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81717"/>
              </a:buClr>
              <a:buSzPts val="2400"/>
              <a:buFont typeface="Calibri"/>
              <a:buNone/>
            </a:pPr>
            <a:r>
              <a:rPr lang="hr-HR" b="1" i="0" u="none" strike="noStrike" cap="none" dirty="0">
                <a:solidFill>
                  <a:srgbClr val="181717"/>
                </a:solidFill>
                <a:latin typeface="Calibri"/>
                <a:ea typeface="Calibri"/>
                <a:cs typeface="Calibri"/>
                <a:sym typeface="Calibri"/>
              </a:rPr>
              <a:t>TEHNIČKI </a:t>
            </a:r>
            <a:r>
              <a:rPr lang="en-US" b="1" i="0" u="none" strike="noStrike" cap="none" dirty="0">
                <a:solidFill>
                  <a:srgbClr val="181717"/>
                </a:solidFill>
                <a:latin typeface="Calibri"/>
                <a:ea typeface="Calibri"/>
                <a:cs typeface="Calibri"/>
                <a:sym typeface="Calibri"/>
              </a:rPr>
              <a:t>DIREKTOR </a:t>
            </a:r>
          </a:p>
        </p:txBody>
      </p:sp>
      <p:sp>
        <p:nvSpPr>
          <p:cNvPr id="109" name="Google Shape;100;p3">
            <a:extLst>
              <a:ext uri="{FF2B5EF4-FFF2-40B4-BE49-F238E27FC236}">
                <a16:creationId xmlns:a16="http://schemas.microsoft.com/office/drawing/2014/main" id="{B6E0B888-BB34-A010-CD9C-BDE223FC9AFF}"/>
              </a:ext>
            </a:extLst>
          </p:cNvPr>
          <p:cNvSpPr/>
          <p:nvPr/>
        </p:nvSpPr>
        <p:spPr>
          <a:xfrm rot="16200000">
            <a:off x="2261489" y="1583458"/>
            <a:ext cx="1309573" cy="398576"/>
          </a:xfrm>
          <a:prstGeom prst="roundRect">
            <a:avLst>
              <a:gd name="adj" fmla="val 16667"/>
            </a:avLst>
          </a:prstGeom>
          <a:solidFill>
            <a:srgbClr val="00FFFF"/>
          </a:solidFill>
          <a:ln w="381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81717"/>
              </a:buClr>
              <a:buSzPts val="2400"/>
              <a:buFont typeface="Calibri"/>
              <a:buNone/>
            </a:pPr>
            <a:r>
              <a:rPr lang="hr-HR" b="1" i="0" u="none" strike="noStrike" cap="none" dirty="0">
                <a:solidFill>
                  <a:srgbClr val="181717"/>
                </a:solidFill>
                <a:latin typeface="Calibri"/>
                <a:ea typeface="Calibri"/>
                <a:cs typeface="Calibri"/>
                <a:sym typeface="Calibri"/>
              </a:rPr>
              <a:t>GOSPODARSKI </a:t>
            </a:r>
            <a:r>
              <a:rPr lang="en-US" b="1" i="0" u="none" strike="noStrike" cap="none" dirty="0">
                <a:solidFill>
                  <a:srgbClr val="181717"/>
                </a:solidFill>
                <a:latin typeface="Calibri"/>
                <a:ea typeface="Calibri"/>
                <a:cs typeface="Calibri"/>
                <a:sym typeface="Calibri"/>
              </a:rPr>
              <a:t>DIREKTOR</a:t>
            </a:r>
          </a:p>
        </p:txBody>
      </p:sp>
      <p:sp>
        <p:nvSpPr>
          <p:cNvPr id="110" name="Google Shape;104;p3">
            <a:extLst>
              <a:ext uri="{FF2B5EF4-FFF2-40B4-BE49-F238E27FC236}">
                <a16:creationId xmlns:a16="http://schemas.microsoft.com/office/drawing/2014/main" id="{0AEA7AB9-9F4D-3FDF-C2B9-E5C2A5CEE640}"/>
              </a:ext>
            </a:extLst>
          </p:cNvPr>
          <p:cNvSpPr/>
          <p:nvPr/>
        </p:nvSpPr>
        <p:spPr>
          <a:xfrm>
            <a:off x="9986615" y="3297263"/>
            <a:ext cx="1843825" cy="323850"/>
          </a:xfrm>
          <a:prstGeom prst="roundRect">
            <a:avLst>
              <a:gd name="adj" fmla="val 16667"/>
            </a:avLst>
          </a:prstGeom>
          <a:solidFill>
            <a:srgbClr val="8E7CC3"/>
          </a:solidFill>
          <a:ln w="381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81717"/>
              </a:buClr>
              <a:buSzPts val="2400"/>
              <a:buFont typeface="Calibri"/>
              <a:buNone/>
              <a:tabLst/>
              <a:defRPr/>
            </a:pPr>
            <a:r>
              <a:rPr lang="hr-HR" sz="1600" b="1" dirty="0">
                <a:solidFill>
                  <a:srgbClr val="181717"/>
                </a:solidFill>
                <a:latin typeface="Calibri"/>
                <a:ea typeface="Calibri"/>
                <a:cs typeface="Calibri"/>
                <a:sym typeface="Calibri"/>
              </a:rPr>
              <a:t>FIZIOTERAPEUT ŠN</a:t>
            </a:r>
            <a:endParaRPr kumimoji="0" lang="hr-HR" sz="16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11" name="Google Shape;104;p3">
            <a:extLst>
              <a:ext uri="{FF2B5EF4-FFF2-40B4-BE49-F238E27FC236}">
                <a16:creationId xmlns:a16="http://schemas.microsoft.com/office/drawing/2014/main" id="{A6652455-621A-C6C6-6788-FFF1C8AB3799}"/>
              </a:ext>
            </a:extLst>
          </p:cNvPr>
          <p:cNvSpPr/>
          <p:nvPr/>
        </p:nvSpPr>
        <p:spPr>
          <a:xfrm>
            <a:off x="9094394" y="5912684"/>
            <a:ext cx="2199434" cy="323850"/>
          </a:xfrm>
          <a:prstGeom prst="roundRect">
            <a:avLst>
              <a:gd name="adj" fmla="val 16667"/>
            </a:avLst>
          </a:prstGeom>
          <a:solidFill>
            <a:srgbClr val="8E7CC3"/>
          </a:solidFill>
          <a:ln w="381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81717"/>
              </a:buClr>
              <a:buSzPts val="2400"/>
              <a:buFont typeface="Calibri"/>
              <a:buNone/>
              <a:tabLst/>
              <a:defRPr/>
            </a:pPr>
            <a:r>
              <a:rPr lang="hr-HR" sz="1600" b="1" dirty="0">
                <a:solidFill>
                  <a:srgbClr val="181717"/>
                </a:solidFill>
                <a:latin typeface="Calibri"/>
                <a:ea typeface="Calibri"/>
                <a:cs typeface="Calibri"/>
                <a:sym typeface="Calibri"/>
              </a:rPr>
              <a:t>EKONOMAT</a:t>
            </a:r>
            <a:endParaRPr kumimoji="0" lang="hr-HR" sz="16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6" name="Google Shape;104;p3">
            <a:extLst>
              <a:ext uri="{FF2B5EF4-FFF2-40B4-BE49-F238E27FC236}">
                <a16:creationId xmlns:a16="http://schemas.microsoft.com/office/drawing/2014/main" id="{59D63D7A-EDA4-1076-DDEC-47013F9DA51B}"/>
              </a:ext>
            </a:extLst>
          </p:cNvPr>
          <p:cNvSpPr/>
          <p:nvPr/>
        </p:nvSpPr>
        <p:spPr>
          <a:xfrm>
            <a:off x="8543482" y="1782747"/>
            <a:ext cx="2339975" cy="323850"/>
          </a:xfrm>
          <a:prstGeom prst="roundRect">
            <a:avLst>
              <a:gd name="adj" fmla="val 16667"/>
            </a:avLst>
          </a:prstGeom>
          <a:solidFill>
            <a:srgbClr val="8E7CC3"/>
          </a:solidFill>
          <a:ln w="381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81717"/>
              </a:buClr>
              <a:buSzPts val="2400"/>
              <a:buFont typeface="Calibri"/>
              <a:buNone/>
              <a:tabLst/>
              <a:defRPr/>
            </a:pPr>
            <a:r>
              <a:rPr kumimoji="0" lang="hr-HR" sz="1600" b="1" i="0" u="none" strike="noStrike" kern="0" cap="none" spc="0" normalizeH="0" baseline="0" noProof="0" dirty="0">
                <a:ln>
                  <a:noFill/>
                </a:ln>
                <a:solidFill>
                  <a:srgbClr val="181717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PRAVNA SLUŽBA</a:t>
            </a:r>
            <a:endParaRPr kumimoji="0" lang="hr-HR" sz="16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7" name="Google Shape;104;p3">
            <a:extLst>
              <a:ext uri="{FF2B5EF4-FFF2-40B4-BE49-F238E27FC236}">
                <a16:creationId xmlns:a16="http://schemas.microsoft.com/office/drawing/2014/main" id="{B759D905-4C5E-36C5-CE02-27AF4D533C64}"/>
              </a:ext>
            </a:extLst>
          </p:cNvPr>
          <p:cNvSpPr/>
          <p:nvPr/>
        </p:nvSpPr>
        <p:spPr>
          <a:xfrm>
            <a:off x="6011928" y="4812379"/>
            <a:ext cx="1365828" cy="323850"/>
          </a:xfrm>
          <a:prstGeom prst="roundRect">
            <a:avLst>
              <a:gd name="adj" fmla="val 16667"/>
            </a:avLst>
          </a:prstGeom>
          <a:solidFill>
            <a:srgbClr val="8E7CC3"/>
          </a:solidFill>
          <a:ln w="381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81717"/>
              </a:buClr>
              <a:buSzPts val="2400"/>
              <a:buFont typeface="Calibri"/>
              <a:buNone/>
              <a:tabLst/>
              <a:defRPr/>
            </a:pPr>
            <a:r>
              <a:rPr lang="hr-HR" sz="1600" b="1" dirty="0">
                <a:solidFill>
                  <a:srgbClr val="181717"/>
                </a:solidFill>
                <a:latin typeface="Calibri"/>
                <a:ea typeface="Calibri"/>
                <a:cs typeface="Calibri"/>
                <a:sym typeface="Calibri"/>
              </a:rPr>
              <a:t>Kondicija ŠN</a:t>
            </a:r>
            <a:endParaRPr kumimoji="0" lang="hr-HR" sz="16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8" name="Google Shape;104;p3">
            <a:extLst>
              <a:ext uri="{FF2B5EF4-FFF2-40B4-BE49-F238E27FC236}">
                <a16:creationId xmlns:a16="http://schemas.microsoft.com/office/drawing/2014/main" id="{99EF61F6-A113-3C6C-CAA7-0CFBF05381A4}"/>
              </a:ext>
            </a:extLst>
          </p:cNvPr>
          <p:cNvSpPr/>
          <p:nvPr/>
        </p:nvSpPr>
        <p:spPr>
          <a:xfrm>
            <a:off x="9094393" y="4836307"/>
            <a:ext cx="1477417" cy="323850"/>
          </a:xfrm>
          <a:prstGeom prst="roundRect">
            <a:avLst>
              <a:gd name="adj" fmla="val 16667"/>
            </a:avLst>
          </a:prstGeom>
          <a:solidFill>
            <a:srgbClr val="8E7CC3"/>
          </a:solidFill>
          <a:ln w="381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81717"/>
              </a:buClr>
              <a:buSzPts val="2400"/>
              <a:buFont typeface="Calibri"/>
              <a:buNone/>
              <a:tabLst/>
              <a:defRPr/>
            </a:pPr>
            <a:r>
              <a:rPr kumimoji="0" lang="hr-HR" sz="1600" b="1" i="0" u="none" strike="noStrike" kern="0" cap="none" spc="0" normalizeH="0" baseline="0" noProof="0">
                <a:ln>
                  <a:noFill/>
                </a:ln>
                <a:solidFill>
                  <a:srgbClr val="181717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Analitika ŠN</a:t>
            </a:r>
            <a:endParaRPr kumimoji="0" lang="hr-HR" sz="16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0" name="Google Shape;104;p3">
            <a:extLst>
              <a:ext uri="{FF2B5EF4-FFF2-40B4-BE49-F238E27FC236}">
                <a16:creationId xmlns:a16="http://schemas.microsoft.com/office/drawing/2014/main" id="{2C75DE1E-6FE3-D1A7-EE03-61DE5781AD4C}"/>
              </a:ext>
            </a:extLst>
          </p:cNvPr>
          <p:cNvSpPr/>
          <p:nvPr/>
        </p:nvSpPr>
        <p:spPr>
          <a:xfrm>
            <a:off x="10663953" y="4402907"/>
            <a:ext cx="1477417" cy="323850"/>
          </a:xfrm>
          <a:prstGeom prst="roundRect">
            <a:avLst>
              <a:gd name="adj" fmla="val 16667"/>
            </a:avLst>
          </a:prstGeom>
          <a:solidFill>
            <a:srgbClr val="8E7CC3"/>
          </a:solidFill>
          <a:ln w="381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81717"/>
              </a:buClr>
              <a:buSzPts val="2400"/>
              <a:buFont typeface="Calibri"/>
              <a:buNone/>
              <a:tabLst/>
              <a:defRPr/>
            </a:pPr>
            <a:r>
              <a:rPr kumimoji="0" lang="hr-HR" sz="16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Arial"/>
              </a:rPr>
              <a:t>GRASSROOTS</a:t>
            </a:r>
          </a:p>
        </p:txBody>
      </p:sp>
      <p:sp>
        <p:nvSpPr>
          <p:cNvPr id="12" name="Google Shape;104;p3">
            <a:extLst>
              <a:ext uri="{FF2B5EF4-FFF2-40B4-BE49-F238E27FC236}">
                <a16:creationId xmlns:a16="http://schemas.microsoft.com/office/drawing/2014/main" id="{30334A1D-F4A1-B797-A893-359639086013}"/>
              </a:ext>
            </a:extLst>
          </p:cNvPr>
          <p:cNvSpPr/>
          <p:nvPr/>
        </p:nvSpPr>
        <p:spPr>
          <a:xfrm>
            <a:off x="10676905" y="4841416"/>
            <a:ext cx="1477417" cy="323850"/>
          </a:xfrm>
          <a:prstGeom prst="roundRect">
            <a:avLst>
              <a:gd name="adj" fmla="val 16667"/>
            </a:avLst>
          </a:prstGeom>
          <a:solidFill>
            <a:srgbClr val="8E7CC3"/>
          </a:solidFill>
          <a:ln w="381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81717"/>
              </a:buClr>
              <a:buSzPts val="2400"/>
              <a:buFont typeface="Calibri"/>
              <a:buNone/>
              <a:tabLst/>
              <a:defRPr/>
            </a:pPr>
            <a:endParaRPr kumimoji="0" lang="hr-HR" sz="16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</p:cSld>
  <p:clrMapOvr>
    <a:masterClrMapping/>
  </p:clrMapOvr>
  <p:transition spd="slow">
    <p:fade/>
  </p:transition>
</p:sld>
</file>

<file path=ppt/theme/theme1.xml><?xml version="1.0" encoding="utf-8"?>
<a:theme xmlns:a="http://schemas.openxmlformats.org/drawingml/2006/main" name="Tema sustava Office">
  <a:themeElements>
    <a:clrScheme name="Prilagođeno 1">
      <a:dk1>
        <a:srgbClr val="DCB43C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132</TotalTime>
  <Words>74</Words>
  <Application>Microsoft Office PowerPoint</Application>
  <PresentationFormat>Widescreen</PresentationFormat>
  <Paragraphs>38</Paragraphs>
  <Slides>2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5" baseType="lpstr">
      <vt:lpstr>Arial</vt:lpstr>
      <vt:lpstr>Calibri</vt:lpstr>
      <vt:lpstr>Tema sustava Office</vt:lpstr>
      <vt:lpstr>ŽNK MEĐIMURJE  ČAKOVEC CROATIA</vt:lpstr>
      <vt:lpstr>ORGANIZACIJSKA STRUKTURA / ORGANIGRAM ŽNK MEĐIMURJE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Karlo Kosalec</dc:creator>
  <cp:lastModifiedBy>Hrvoje Goričanec</cp:lastModifiedBy>
  <cp:revision>8</cp:revision>
  <dcterms:created xsi:type="dcterms:W3CDTF">2017-03-31T11:48:15Z</dcterms:created>
  <dcterms:modified xsi:type="dcterms:W3CDTF">2026-02-07T19:27:01Z</dcterms:modified>
</cp:coreProperties>
</file>